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768" r:id="rId3"/>
  </p:sldMasterIdLst>
  <p:notesMasterIdLst>
    <p:notesMasterId r:id="rId32"/>
  </p:notesMasterIdLst>
  <p:sldIdLst>
    <p:sldId id="268" r:id="rId4"/>
    <p:sldId id="325" r:id="rId5"/>
    <p:sldId id="262" r:id="rId6"/>
    <p:sldId id="266" r:id="rId7"/>
    <p:sldId id="299" r:id="rId8"/>
    <p:sldId id="260" r:id="rId9"/>
    <p:sldId id="284" r:id="rId10"/>
    <p:sldId id="296" r:id="rId11"/>
    <p:sldId id="297" r:id="rId12"/>
    <p:sldId id="312" r:id="rId13"/>
    <p:sldId id="298" r:id="rId14"/>
    <p:sldId id="303" r:id="rId15"/>
    <p:sldId id="333" r:id="rId16"/>
    <p:sldId id="305" r:id="rId17"/>
    <p:sldId id="304" r:id="rId18"/>
    <p:sldId id="313" r:id="rId19"/>
    <p:sldId id="315" r:id="rId20"/>
    <p:sldId id="307" r:id="rId21"/>
    <p:sldId id="300" r:id="rId22"/>
    <p:sldId id="321" r:id="rId23"/>
    <p:sldId id="308" r:id="rId24"/>
    <p:sldId id="292" r:id="rId25"/>
    <p:sldId id="326" r:id="rId26"/>
    <p:sldId id="329" r:id="rId27"/>
    <p:sldId id="332" r:id="rId28"/>
    <p:sldId id="331" r:id="rId29"/>
    <p:sldId id="287" r:id="rId30"/>
    <p:sldId id="293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544" autoAdjust="0"/>
    <p:restoredTop sz="94660"/>
  </p:normalViewPr>
  <p:slideViewPr>
    <p:cSldViewPr>
      <p:cViewPr varScale="1">
        <p:scale>
          <a:sx n="95" d="100"/>
          <a:sy n="95" d="100"/>
        </p:scale>
        <p:origin x="108" y="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5EE3B-0F08-4AD8-9A07-7050573C3D45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62E1B-4254-4BD0-9852-5906F70CA9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680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459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6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45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673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8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17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311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8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08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68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F0D81-2AF9-4094-B1B3-0232A143C02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78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918D4E-891A-4842-B1D7-A90C9B9F5BD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27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30C82-F6E3-43D7-833E-EB27DD0F8C8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1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C661A5-7DF3-4ADF-ADA4-861774A54BE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2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40E815-16D0-4541-8476-DB664D9C05F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188659-10CD-4644-A106-9A22B1F181E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1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702C6-AAC0-4072-BFC7-59E61B282753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1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57C30F-B1CE-4653-89ED-D53A723B2D98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1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94D7CA-C3A7-4064-BBBF-C212734A6B4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95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05D5C9-CFB3-4186-BFBD-0C259638656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71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DFBACE-F602-46C8-819F-2904AE24A79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60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90ED720-0104-4369-84BC-D37694168613}" type="datetimeFigureOut">
              <a:rPr lang="ja-JP" altLang="en-US" smtClean="0"/>
              <a:pPr/>
              <a:t>2018/1/14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0" y="6400800"/>
            <a:ext cx="57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60C40D-094A-4619-8A3C-66A52DA969FC}" type="slidenum">
              <a:rPr lang="en-US" altLang="ja-JP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0" y="0"/>
          <a:ext cx="15478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Photo Editor Photo" r:id="rId14" imgW="6392167" imgH="4323810" progId="MSPhotoEd.3">
                  <p:embed/>
                </p:oleObj>
              </mc:Choice>
              <mc:Fallback>
                <p:oleObj name="Photo Editor Photo" r:id="rId14" imgW="6392167" imgH="43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478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9" name="Group 4"/>
            <p:cNvGrpSpPr>
              <a:grpSpLocks/>
            </p:cNvGrpSpPr>
            <p:nvPr/>
          </p:nvGrpSpPr>
          <p:grpSpPr bwMode="auto">
            <a:xfrm>
              <a:off x="4992" y="0"/>
              <a:ext cx="768" cy="144"/>
              <a:chOff x="4992" y="0"/>
              <a:chExt cx="768" cy="144"/>
            </a:xfrm>
          </p:grpSpPr>
          <p:sp>
            <p:nvSpPr>
              <p:cNvPr id="6150" name="Rectangle 5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1" name="Rectangle 6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2" name="Rectangle 7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3" name="Rectangle 8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4" name="Group 9"/>
            <p:cNvGrpSpPr>
              <a:grpSpLocks/>
            </p:cNvGrpSpPr>
            <p:nvPr/>
          </p:nvGrpSpPr>
          <p:grpSpPr bwMode="auto">
            <a:xfrm flipH="1" flipV="1">
              <a:off x="0" y="4176"/>
              <a:ext cx="768" cy="144"/>
              <a:chOff x="4992" y="0"/>
              <a:chExt cx="768" cy="144"/>
            </a:xfrm>
          </p:grpSpPr>
          <p:sp>
            <p:nvSpPr>
              <p:cNvPr id="6155" name="Rectangle 10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6" name="Rectangle 11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7" name="Rectangle 12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8" name="Rectangle 13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9" name="Group 14"/>
            <p:cNvGrpSpPr>
              <a:grpSpLocks/>
            </p:cNvGrpSpPr>
            <p:nvPr/>
          </p:nvGrpSpPr>
          <p:grpSpPr bwMode="auto">
            <a:xfrm>
              <a:off x="3696" y="4224"/>
              <a:ext cx="2064" cy="96"/>
              <a:chOff x="3696" y="4224"/>
              <a:chExt cx="2064" cy="96"/>
            </a:xfrm>
          </p:grpSpPr>
          <p:sp>
            <p:nvSpPr>
              <p:cNvPr id="6160" name="Rectangle 15"/>
              <p:cNvSpPr>
                <a:spLocks noChangeArrowheads="1"/>
              </p:cNvSpPr>
              <p:nvPr/>
            </p:nvSpPr>
            <p:spPr bwMode="auto">
              <a:xfrm>
                <a:off x="4656" y="4224"/>
                <a:ext cx="1104" cy="96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61" name="Rectangle 16"/>
              <p:cNvSpPr>
                <a:spLocks noChangeArrowheads="1"/>
              </p:cNvSpPr>
              <p:nvPr/>
            </p:nvSpPr>
            <p:spPr bwMode="auto">
              <a:xfrm>
                <a:off x="3696" y="4272"/>
                <a:ext cx="1920" cy="48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26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mputation-of-missing-values-using-random-for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nterpreting-tree-ensembles-with-intre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slideshare.net/kato_kohaku/introduction-alternate-featuresinlassor-7118676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9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youtube.com/watch?v=KIP2N5HZRW8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katokohaku/feature_tweak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katokohaku/feature_tweak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hyperlink" Target="https://arxiv.org/abs/1706.06691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setten-qb.hatenablog.com/entry/2017/10/22/23201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ja.wikipedia.org/wiki/%E6%A3%AE%E6%9E%97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ran.r-project.org/web/views/MachineLearning.html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slideshare.net/kato_kohaku/sensitivity-analysis-usingforestflo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vascoosx/items/efb3177ecf2ead5d8ce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14983"/>
          <a:stretch>
            <a:fillRect/>
          </a:stretch>
        </p:blipFill>
        <p:spPr bwMode="auto">
          <a:xfrm>
            <a:off x="5210559" y="4537822"/>
            <a:ext cx="3786253" cy="19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Genu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36" y="3140968"/>
            <a:ext cx="3240360" cy="20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358321" y="548680"/>
            <a:ext cx="8496944" cy="2354384"/>
          </a:xfrm>
        </p:spPr>
        <p:txBody>
          <a:bodyPr>
            <a:noAutofit/>
          </a:bodyPr>
          <a:lstStyle/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誰？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臨床検査事業 </a:t>
            </a:r>
            <a:r>
              <a:rPr lang="ja-JP" altLang="en-US" sz="2000" dirty="0">
                <a:latin typeface="+mn-lt"/>
              </a:rPr>
              <a:t>の なかのひと</a:t>
            </a:r>
            <a:endParaRPr lang="en-US" altLang="ja-JP" sz="2000" dirty="0">
              <a:latin typeface="+mn-lt"/>
            </a:endParaRPr>
          </a:p>
          <a:p>
            <a:pPr lvl="5">
              <a:spcBef>
                <a:spcPct val="30000"/>
              </a:spcBef>
            </a:pPr>
            <a:endParaRPr lang="ja-JP" altLang="en-US" sz="900" dirty="0">
              <a:latin typeface="+mn-lt"/>
            </a:endParaRPr>
          </a:p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専門？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生態学／環境政策科学　　→　　臨床検査／医療情報学／疫学</a:t>
            </a:r>
          </a:p>
          <a:p>
            <a:pPr>
              <a:spcBef>
                <a:spcPct val="30000"/>
              </a:spcBef>
            </a:pPr>
            <a:r>
              <a:rPr lang="ja-JP" altLang="en-US" sz="2000" dirty="0">
                <a:latin typeface="+mn-lt"/>
              </a:rPr>
              <a:t>シミュレーション／数理モデリング</a:t>
            </a:r>
            <a:r>
              <a:rPr lang="ja-JP" altLang="en-US" sz="2000" dirty="0"/>
              <a:t>／データ分析</a:t>
            </a:r>
            <a:endParaRPr lang="ja-JP" altLang="en-US" sz="2000" dirty="0">
              <a:latin typeface="+mn-l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979712" y="4537822"/>
            <a:ext cx="2483065" cy="1923299"/>
            <a:chOff x="5585760" y="3500639"/>
            <a:chExt cx="4326933" cy="3399817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760" y="3500639"/>
              <a:ext cx="4218120" cy="33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8947440" y="6339521"/>
              <a:ext cx="965253" cy="560935"/>
              <a:chOff x="8947440" y="6339521"/>
              <a:chExt cx="965253" cy="560935"/>
            </a:xfrm>
          </p:grpSpPr>
          <p:sp>
            <p:nvSpPr>
              <p:cNvPr id="8" name="Text Box 5"/>
              <p:cNvSpPr>
                <a:spLocks noChangeArrowheads="1"/>
              </p:cNvSpPr>
              <p:nvPr/>
            </p:nvSpPr>
            <p:spPr bwMode="auto">
              <a:xfrm>
                <a:off x="8947440" y="6340320"/>
                <a:ext cx="965253" cy="560136"/>
              </a:xfrm>
              <a:custGeom>
                <a:avLst/>
                <a:gdLst>
                  <a:gd name="T0" fmla="*/ 447796 w 21600"/>
                  <a:gd name="T1" fmla="*/ 0 h 21600"/>
                  <a:gd name="T2" fmla="*/ 895592 w 21600"/>
                  <a:gd name="T3" fmla="*/ 287320 h 21600"/>
                  <a:gd name="T4" fmla="*/ 447796 w 21600"/>
                  <a:gd name="T5" fmla="*/ 574639 h 21600"/>
                  <a:gd name="T6" fmla="*/ 0 w 21600"/>
                  <a:gd name="T7" fmla="*/ 287320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1639" tIns="42452" rIns="81639" bIns="42452">
                <a:spAutoFit/>
              </a:bodyPr>
              <a:lstStyle>
                <a:lvl1pPr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674688" indent="-260350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036638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450975" indent="-206375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1866900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3241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7813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2385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6957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buSzPct val="45000"/>
                  <a:buFont typeface="StarSymbol"/>
                  <a:buNone/>
                </a:pPr>
                <a:r>
                  <a:rPr lang="en-US" altLang="ja-JP" sz="2500" b="1">
                    <a:solidFill>
                      <a:srgbClr val="000000"/>
                    </a:solidFill>
                    <a:ea typeface="Andale Sans UI"/>
                    <a:cs typeface="Tahoma" pitchFamily="34" charset="0"/>
                  </a:rPr>
                  <a:t>1cm</a:t>
                </a:r>
              </a:p>
            </p:txBody>
          </p:sp>
          <p:sp>
            <p:nvSpPr>
              <p:cNvPr id="9" name="Line 6"/>
              <p:cNvSpPr/>
              <p:nvPr/>
            </p:nvSpPr>
            <p:spPr>
              <a:xfrm>
                <a:off x="9173257" y="6338862"/>
                <a:ext cx="382011" cy="0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prstDash val="solid"/>
                <a:miter/>
              </a:ln>
            </p:spPr>
            <p:txBody>
              <a:bodyPr lIns="90000" tIns="46800" rIns="90000" bIns="46800" anchor="ctr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fontAlgn="auto" hangingPunct="0">
                  <a:spcBef>
                    <a:spcPts val="0"/>
                  </a:spcBef>
                  <a:spcAft>
                    <a:spcPts val="0"/>
                  </a:spcAft>
                  <a:buFont typeface="StarSymbol"/>
                  <a:buNone/>
                  <a:defRPr/>
                </a:pPr>
                <a:endParaRPr lang="en-GB">
                  <a:latin typeface="Arial" pitchFamily="18"/>
                  <a:ea typeface="Andale Sans UI" pitchFamily="2"/>
                  <a:cs typeface="Tahoma" pitchFamily="2"/>
                </a:endParaRPr>
              </a:p>
            </p:txBody>
          </p:sp>
        </p:grpSp>
      </p:grpSp>
      <p:pic>
        <p:nvPicPr>
          <p:cNvPr id="4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99884"/>
            <a:ext cx="2391928" cy="158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2C58D6-9C0E-4D4E-A427-4CE2BFE1EF3D}"/>
              </a:ext>
            </a:extLst>
          </p:cNvPr>
          <p:cNvSpPr/>
          <p:nvPr/>
        </p:nvSpPr>
        <p:spPr>
          <a:xfrm>
            <a:off x="0" y="-47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自己紹介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5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欠損値の補完</a:t>
            </a:r>
            <a:endParaRPr kumimoji="1" lang="ja-JP" altLang="en-US" sz="3600" dirty="0">
              <a:latin typeface="+mj-l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missForest</a:t>
            </a:r>
            <a:r>
              <a:rPr lang="ja-JP" altLang="en-US" sz="1050" dirty="0"/>
              <a:t>による欠損値補完　</a:t>
            </a:r>
            <a:r>
              <a:rPr lang="en-US" altLang="ja-JP" sz="1050" dirty="0"/>
              <a:t>in “Imputation of Missing Values using Random Forest” </a:t>
            </a:r>
            <a:r>
              <a:rPr lang="en-US" altLang="ja-JP" sz="1050" dirty="0">
                <a:hlinkClick r:id="rId3"/>
              </a:rPr>
              <a:t>https://www.slideshare.net/kato_kohaku/imputation-of-missing-values-using-random-forest</a:t>
            </a:r>
            <a:endParaRPr lang="en-US" altLang="ja-JP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#53</a:t>
            </a:r>
            <a:endParaRPr lang="ja-JP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1" y="1642826"/>
            <a:ext cx="5741938" cy="4306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E56A2B-4804-47EA-A7E2-178201639B74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47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+mn-lt"/>
              </a:rPr>
              <a:t>ルール抽出・要約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5496" y="6382489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ランダムフォレストにバスケット分析 </a:t>
            </a:r>
            <a:r>
              <a:rPr lang="en-US" altLang="ja-JP" sz="1050" dirty="0"/>
              <a:t>in “Interpreting Tree Ensembles with </a:t>
            </a:r>
            <a:r>
              <a:rPr lang="en-US" altLang="ja-JP" sz="1050" dirty="0" err="1"/>
              <a:t>inTrees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3"/>
              </a:rPr>
              <a:t>https://www.slideshare.net/kato_kohaku/interpreting-tree-ensembles-with-intrees</a:t>
            </a:r>
            <a:r>
              <a:rPr lang="en-US" altLang="ja-JP" sz="105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" y="1563140"/>
            <a:ext cx="5900423" cy="4425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#51</a:t>
            </a:r>
            <a:endParaRPr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6588224" y="5229200"/>
            <a:ext cx="2310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/>
              <a:t>defragTrees</a:t>
            </a:r>
            <a:r>
              <a:rPr lang="ja-JP" altLang="en-US" sz="2000" dirty="0"/>
              <a:t>も良い</a:t>
            </a:r>
            <a:endParaRPr lang="en-US" altLang="ja-JP" sz="2000" dirty="0"/>
          </a:p>
          <a:p>
            <a:r>
              <a:rPr lang="en-US" altLang="ja-JP" sz="2000" dirty="0"/>
              <a:t>...</a:t>
            </a:r>
            <a:r>
              <a:rPr lang="ja-JP" altLang="en-US" sz="2000" dirty="0"/>
              <a:t>が、</a:t>
            </a:r>
            <a:r>
              <a:rPr lang="en-US" altLang="ja-JP" sz="2000" dirty="0"/>
              <a:t>R</a:t>
            </a:r>
            <a:r>
              <a:rPr lang="ja-JP" altLang="en-US" sz="2000" dirty="0"/>
              <a:t>実装がない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C83B21-4B60-4CC3-8B0A-89C85FB162E3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53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INTERPRETABILITY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+mj-lt"/>
              </a:rPr>
              <a:t>その入力→出力（予測）は、</a:t>
            </a:r>
            <a:r>
              <a:rPr lang="ja-JP" altLang="en-US" sz="1400" dirty="0">
                <a:latin typeface="+mj-lt"/>
              </a:rPr>
              <a:t>何故</a:t>
            </a:r>
            <a:r>
              <a:rPr lang="en-US" altLang="ja-JP" sz="1400" dirty="0">
                <a:latin typeface="+mj-lt"/>
              </a:rPr>
              <a:t>/</a:t>
            </a:r>
            <a:r>
              <a:rPr lang="ja-JP" altLang="en-US" sz="1400" dirty="0">
                <a:latin typeface="+mj-lt"/>
              </a:rPr>
              <a:t>どうやって</a:t>
            </a:r>
            <a:r>
              <a:rPr kumimoji="1" lang="ja-JP" altLang="en-US" sz="1400" dirty="0">
                <a:latin typeface="+mj-lt"/>
              </a:rPr>
              <a:t>得られたのか？</a:t>
            </a:r>
            <a:endParaRPr kumimoji="1" lang="en-US" altLang="ja-JP" sz="1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400" dirty="0">
                <a:latin typeface="+mj-lt"/>
              </a:rPr>
              <a:t>その入力→出力（予測）は、何を意味しているのか？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85C47E-70F5-423F-97FA-F90CD278669C}"/>
              </a:ext>
            </a:extLst>
          </p:cNvPr>
          <p:cNvSpPr/>
          <p:nvPr/>
        </p:nvSpPr>
        <p:spPr>
          <a:xfrm>
            <a:off x="0" y="0"/>
            <a:ext cx="2327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予測モデルの解釈性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762457-BCA1-4E22-AB68-400D39A1E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3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10FBF4-F70F-4CD4-8C72-E2E4A5AD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2" y="1524000"/>
            <a:ext cx="5884115" cy="44130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利用者に</a:t>
            </a:r>
            <a:r>
              <a:rPr lang="ja-JP" altLang="en-US" sz="3600" dirty="0">
                <a:solidFill>
                  <a:srgbClr val="FF0000"/>
                </a:solidFill>
                <a:latin typeface="+mn-lt"/>
              </a:rPr>
              <a:t>納得感</a:t>
            </a:r>
            <a:r>
              <a:rPr lang="ja-JP" altLang="en-US" sz="3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を与える変数選択法</a:t>
            </a:r>
            <a:endParaRPr kumimoji="1" lang="ja-JP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496" y="6382489"/>
            <a:ext cx="8712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LASSO</a:t>
            </a:r>
            <a:r>
              <a:rPr lang="ja-JP" altLang="en-US" sz="1050" dirty="0"/>
              <a:t>の別解を与える　</a:t>
            </a:r>
            <a:r>
              <a:rPr lang="en-US" altLang="ja-JP" sz="1050" dirty="0"/>
              <a:t>in</a:t>
            </a:r>
            <a:r>
              <a:rPr lang="ja-JP" altLang="en-US" sz="1050" dirty="0"/>
              <a:t>　</a:t>
            </a:r>
            <a:r>
              <a:rPr lang="en-US" altLang="ja-JP" sz="1050" dirty="0"/>
              <a:t>“Introduction of "the alternate features search" using R”</a:t>
            </a:r>
          </a:p>
          <a:p>
            <a:r>
              <a:rPr lang="en-US" altLang="ja-JP" sz="1050" dirty="0">
                <a:hlinkClick r:id="rId4"/>
              </a:rPr>
              <a:t>https://www.slideshare.net/kato_kohaku/introduction-alternate-featuresinlassor-71186764</a:t>
            </a:r>
            <a:r>
              <a:rPr lang="ja-JP" altLang="en-US" sz="1050" dirty="0"/>
              <a:t>　</a:t>
            </a:r>
            <a:endParaRPr lang="en-US" altLang="ja-JP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6588224" y="1566999"/>
            <a:ext cx="1902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#58</a:t>
            </a:r>
            <a:endParaRPr lang="ja-JP" altLang="en-US" sz="2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C83B21-4B60-4CC3-8B0A-89C85FB162E3}"/>
              </a:ext>
            </a:extLst>
          </p:cNvPr>
          <p:cNvSpPr/>
          <p:nvPr/>
        </p:nvSpPr>
        <p:spPr>
          <a:xfrm>
            <a:off x="0" y="0"/>
            <a:ext cx="1178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例えば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99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" y="764704"/>
            <a:ext cx="9025784" cy="473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5343" y="6551766"/>
            <a:ext cx="79110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ja-JP" sz="1050" dirty="0"/>
              <a:t>Toromei, et al. @KDD 2017 (</a:t>
            </a:r>
            <a:r>
              <a:rPr lang="nb-NO" altLang="ja-JP" sz="1050" dirty="0">
                <a:hlinkClick r:id="rId3"/>
              </a:rPr>
              <a:t>https://arxiv.org/abs/1706.06691</a:t>
            </a:r>
            <a:r>
              <a:rPr lang="nb-NO" altLang="ja-JP" sz="1050" dirty="0"/>
              <a:t> 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5353D5-DCF7-418A-8835-52C1AD37579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4363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上矢印 1"/>
          <p:cNvSpPr/>
          <p:nvPr/>
        </p:nvSpPr>
        <p:spPr>
          <a:xfrm>
            <a:off x="7559691" y="3861048"/>
            <a:ext cx="762000" cy="829816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7406730" y="41194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35899" y="5625244"/>
            <a:ext cx="720080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2935900" y="5229201"/>
            <a:ext cx="720079" cy="39604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 flipV="1">
            <a:off x="2935899" y="4797152"/>
            <a:ext cx="720080" cy="82809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6" idx="3"/>
            <a:endCxn id="10" idx="3"/>
          </p:cNvCxnSpPr>
          <p:nvPr/>
        </p:nvCxnSpPr>
        <p:spPr>
          <a:xfrm flipH="1">
            <a:off x="6032243" y="4350296"/>
            <a:ext cx="2442408" cy="1265947"/>
          </a:xfrm>
          <a:prstGeom prst="bentConnector3">
            <a:avLst>
              <a:gd name="adj1" fmla="val -9360"/>
            </a:avLst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どの変数をどう変えたら予測が変わるか？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Modified 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5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655979" y="5427222"/>
            <a:ext cx="2376264" cy="378042"/>
          </a:xfrm>
          <a:prstGeom prst="roundRect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Which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&amp;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How?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FA4C54-FE94-47E0-9EC5-B3E805C83C28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17" name="コンテンツ プレースホルダー 9">
            <a:extLst>
              <a:ext uri="{FF2B5EF4-FFF2-40B4-BE49-F238E27FC236}">
                <a16:creationId xmlns:a16="http://schemas.microsoft.com/office/drawing/2014/main" id="{E0AE9EBB-0E6B-4BE8-9A92-A3AE5E8E7BD0}"/>
              </a:ext>
            </a:extLst>
          </p:cNvPr>
          <p:cNvSpPr txBox="1">
            <a:spLocks/>
          </p:cNvSpPr>
          <p:nvPr/>
        </p:nvSpPr>
        <p:spPr>
          <a:xfrm>
            <a:off x="475456" y="1517957"/>
            <a:ext cx="7480920" cy="61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ja-JP" altLang="en-US" sz="1400" dirty="0">
                <a:latin typeface="+mj-lt"/>
              </a:rPr>
              <a:t>それがわかれば、モデルの予測を理解できる　＝　解釈</a:t>
            </a:r>
          </a:p>
        </p:txBody>
      </p:sp>
    </p:spTree>
    <p:extLst>
      <p:ext uri="{BB962C8B-B14F-4D97-AF65-F5344CB8AC3E}">
        <p14:creationId xmlns:p14="http://schemas.microsoft.com/office/powerpoint/2010/main" val="407512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 予測結果を変えたい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X=11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CCD8A4-DBF4-418E-A9F2-9DFDE1F0573B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7665AA-C9B8-4AD6-BCED-BF9BEB834A41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076331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＝決定境界の反対側にシフト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=11</a:t>
            </a:r>
            <a:r>
              <a:rPr lang="ja-JP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－</a:t>
            </a:r>
            <a:r>
              <a:rPr lang="en-US" altLang="ja-JP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ja-JP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NO</a:t>
            </a:r>
          </a:p>
        </p:txBody>
      </p:sp>
      <p:sp>
        <p:nvSpPr>
          <p:cNvPr id="13" name="上矢印 12"/>
          <p:cNvSpPr/>
          <p:nvPr/>
        </p:nvSpPr>
        <p:spPr>
          <a:xfrm rot="16200000">
            <a:off x="4191000" y="5496272"/>
            <a:ext cx="762000" cy="1296144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139952" y="59196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CA42A-385B-41AD-8923-293D6CE10C6A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78E753E3-1272-4FE7-8B66-F82EC3C5906D}"/>
              </a:ext>
            </a:extLst>
          </p:cNvPr>
          <p:cNvSpPr/>
          <p:nvPr/>
        </p:nvSpPr>
        <p:spPr>
          <a:xfrm>
            <a:off x="4386423" y="2132857"/>
            <a:ext cx="515170" cy="3816424"/>
          </a:xfrm>
          <a:prstGeom prst="upArrow">
            <a:avLst>
              <a:gd name="adj1" fmla="val 36772"/>
              <a:gd name="adj2" fmla="val 77731"/>
            </a:avLst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7E07C4-03FE-4443-B807-74DA640E6EAC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217288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F805A80-0900-41EA-A0C8-3C55B1979534}"/>
              </a:ext>
            </a:extLst>
          </p:cNvPr>
          <p:cNvCxnSpPr>
            <a:cxnSpLocks/>
            <a:stCxn id="32" idx="5"/>
            <a:endCxn id="59" idx="1"/>
          </p:cNvCxnSpPr>
          <p:nvPr/>
        </p:nvCxnSpPr>
        <p:spPr>
          <a:xfrm>
            <a:off x="3937057" y="2962460"/>
            <a:ext cx="1944001" cy="221563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8087F09-682B-4EEB-8475-09CBD779EE55}"/>
              </a:ext>
            </a:extLst>
          </p:cNvPr>
          <p:cNvCxnSpPr>
            <a:stCxn id="32" idx="3"/>
            <a:endCxn id="46" idx="7"/>
          </p:cNvCxnSpPr>
          <p:nvPr/>
        </p:nvCxnSpPr>
        <p:spPr>
          <a:xfrm flipH="1">
            <a:off x="2894801" y="2962460"/>
            <a:ext cx="880616" cy="13012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楕円 58">
            <a:extLst>
              <a:ext uri="{FF2B5EF4-FFF2-40B4-BE49-F238E27FC236}">
                <a16:creationId xmlns:a16="http://schemas.microsoft.com/office/drawing/2014/main" id="{AD51DA4B-5021-40FD-A054-7E6DB2D40F20}"/>
              </a:ext>
            </a:extLst>
          </p:cNvPr>
          <p:cNvSpPr/>
          <p:nvPr/>
        </p:nvSpPr>
        <p:spPr>
          <a:xfrm>
            <a:off x="5847581" y="514462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090E0AD-19B7-4004-8C0A-D81BF519DB3A}"/>
              </a:ext>
            </a:extLst>
          </p:cNvPr>
          <p:cNvSpPr/>
          <p:nvPr/>
        </p:nvSpPr>
        <p:spPr>
          <a:xfrm>
            <a:off x="2699684" y="4230221"/>
            <a:ext cx="228594" cy="22859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053CCA-03F5-40B9-91E1-21C8188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+mj-lt"/>
              </a:rPr>
              <a:t>アイデア：</a:t>
            </a:r>
            <a:r>
              <a:rPr lang="el-GR" altLang="ja-JP" dirty="0"/>
              <a:t>ε</a:t>
            </a:r>
            <a:r>
              <a:rPr lang="en-US" altLang="ja-JP" dirty="0"/>
              <a:t>-satisfactory instance</a:t>
            </a:r>
            <a:endParaRPr kumimoji="1" lang="ja-JP" altLang="en-US" dirty="0">
              <a:latin typeface="+mj-lt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3C6D0D9-A25E-4A37-B6AC-45FC3993335E}"/>
              </a:ext>
            </a:extLst>
          </p:cNvPr>
          <p:cNvCxnSpPr>
            <a:cxnSpLocks/>
          </p:cNvCxnSpPr>
          <p:nvPr/>
        </p:nvCxnSpPr>
        <p:spPr>
          <a:xfrm flipV="1">
            <a:off x="1170594" y="1700808"/>
            <a:ext cx="0" cy="462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5AA4873-6162-4A34-B9D4-07F46760B9AA}"/>
              </a:ext>
            </a:extLst>
          </p:cNvPr>
          <p:cNvCxnSpPr/>
          <p:nvPr/>
        </p:nvCxnSpPr>
        <p:spPr>
          <a:xfrm>
            <a:off x="1170594" y="6328792"/>
            <a:ext cx="647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F3C0FD-C268-48B2-AD72-4C4ACABA2C30}"/>
              </a:ext>
            </a:extLst>
          </p:cNvPr>
          <p:cNvSpPr txBox="1"/>
          <p:nvPr/>
        </p:nvSpPr>
        <p:spPr>
          <a:xfrm>
            <a:off x="107504" y="1988840"/>
            <a:ext cx="160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</a:t>
            </a:r>
            <a:r>
              <a:rPr kumimoji="1" lang="en-US" altLang="ja-JP" sz="1400" dirty="0" err="1"/>
              <a:t>i</a:t>
            </a:r>
            <a:r>
              <a:rPr kumimoji="1" lang="ja-JP" altLang="en-US" sz="1400" baseline="-25000" dirty="0"/>
              <a:t>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300956-A324-46E6-A118-2E82BA3CB832}"/>
              </a:ext>
            </a:extLst>
          </p:cNvPr>
          <p:cNvSpPr txBox="1"/>
          <p:nvPr/>
        </p:nvSpPr>
        <p:spPr>
          <a:xfrm>
            <a:off x="7027168" y="6432592"/>
            <a:ext cx="1130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j</a:t>
            </a:r>
            <a:endParaRPr kumimoji="1" lang="ja-JP" altLang="en-US" sz="1400" baseline="-25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9FA556-F48D-45CA-8902-2FE4476A1898}"/>
              </a:ext>
            </a:extLst>
          </p:cNvPr>
          <p:cNvSpPr txBox="1"/>
          <p:nvPr/>
        </p:nvSpPr>
        <p:spPr>
          <a:xfrm>
            <a:off x="1187627" y="5490592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B050"/>
                </a:solidFill>
              </a:rPr>
              <a:t>Class: Positive</a:t>
            </a:r>
            <a:endParaRPr kumimoji="1" lang="ja-JP" altLang="en-US" sz="2000" baseline="-25000" dirty="0">
              <a:solidFill>
                <a:srgbClr val="00B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13B253-B6AD-44B5-A7E7-953ACDD59995}"/>
              </a:ext>
            </a:extLst>
          </p:cNvPr>
          <p:cNvSpPr txBox="1"/>
          <p:nvPr/>
        </p:nvSpPr>
        <p:spPr>
          <a:xfrm>
            <a:off x="1187624" y="1700808"/>
            <a:ext cx="191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Class: Negative</a:t>
            </a:r>
            <a:endParaRPr kumimoji="1" lang="ja-JP" altLang="en-US" sz="2000" baseline="-25000" dirty="0">
              <a:solidFill>
                <a:srgbClr val="FF0000"/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CD221E-D5F2-42D8-AB32-DFE681E00493}"/>
              </a:ext>
            </a:extLst>
          </p:cNvPr>
          <p:cNvCxnSpPr>
            <a:cxnSpLocks/>
          </p:cNvCxnSpPr>
          <p:nvPr/>
        </p:nvCxnSpPr>
        <p:spPr>
          <a:xfrm>
            <a:off x="1170595" y="3734918"/>
            <a:ext cx="2285999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F283B7-3F54-4D39-A9EF-E17D0B87D495}"/>
              </a:ext>
            </a:extLst>
          </p:cNvPr>
          <p:cNvCxnSpPr>
            <a:cxnSpLocks/>
          </p:cNvCxnSpPr>
          <p:nvPr/>
        </p:nvCxnSpPr>
        <p:spPr>
          <a:xfrm>
            <a:off x="3456595" y="3734918"/>
            <a:ext cx="0" cy="1566216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F12F56E-8D11-4006-B32C-F6D68DAB7ABA}"/>
              </a:ext>
            </a:extLst>
          </p:cNvPr>
          <p:cNvCxnSpPr>
            <a:cxnSpLocks/>
          </p:cNvCxnSpPr>
          <p:nvPr/>
        </p:nvCxnSpPr>
        <p:spPr>
          <a:xfrm>
            <a:off x="3456594" y="5301134"/>
            <a:ext cx="1905000" cy="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1109DD-3EA1-4364-8F95-ED4C0B366D84}"/>
              </a:ext>
            </a:extLst>
          </p:cNvPr>
          <p:cNvCxnSpPr>
            <a:cxnSpLocks/>
          </p:cNvCxnSpPr>
          <p:nvPr/>
        </p:nvCxnSpPr>
        <p:spPr>
          <a:xfrm>
            <a:off x="5361594" y="4571631"/>
            <a:ext cx="0" cy="72950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76E75358-E3E0-4495-838B-7289F09CEAEA}"/>
              </a:ext>
            </a:extLst>
          </p:cNvPr>
          <p:cNvSpPr/>
          <p:nvPr/>
        </p:nvSpPr>
        <p:spPr>
          <a:xfrm>
            <a:off x="3741940" y="2767343"/>
            <a:ext cx="228594" cy="2285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75F8E10-3C77-4C70-8A6C-C6B951C40B1D}"/>
              </a:ext>
            </a:extLst>
          </p:cNvPr>
          <p:cNvCxnSpPr/>
          <p:nvPr/>
        </p:nvCxnSpPr>
        <p:spPr>
          <a:xfrm>
            <a:off x="2923195" y="3734918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CF11E5-4920-4C29-8AFA-4D56FE42CA44}"/>
              </a:ext>
            </a:extLst>
          </p:cNvPr>
          <p:cNvCxnSpPr>
            <a:cxnSpLocks/>
          </p:cNvCxnSpPr>
          <p:nvPr/>
        </p:nvCxnSpPr>
        <p:spPr>
          <a:xfrm flipH="1">
            <a:off x="2923196" y="4268318"/>
            <a:ext cx="53339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F7B3909-1096-4FD2-AF0D-60B5CC741DCC}"/>
              </a:ext>
            </a:extLst>
          </p:cNvPr>
          <p:cNvSpPr txBox="1"/>
          <p:nvPr/>
        </p:nvSpPr>
        <p:spPr>
          <a:xfrm>
            <a:off x="2659040" y="3797904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0A9B1D0-BB1C-452D-87CB-7BF839360FA7}"/>
              </a:ext>
            </a:extLst>
          </p:cNvPr>
          <p:cNvSpPr txBox="1"/>
          <p:nvPr/>
        </p:nvSpPr>
        <p:spPr>
          <a:xfrm>
            <a:off x="3103545" y="4171521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730011F-6F8E-4386-A2DE-C9200E560000}"/>
              </a:ext>
            </a:extLst>
          </p:cNvPr>
          <p:cNvCxnSpPr>
            <a:cxnSpLocks/>
          </p:cNvCxnSpPr>
          <p:nvPr/>
        </p:nvCxnSpPr>
        <p:spPr>
          <a:xfrm>
            <a:off x="5361594" y="4573118"/>
            <a:ext cx="24384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7AA7AE6-5337-46F3-994F-BD424B7D5284}"/>
              </a:ext>
            </a:extLst>
          </p:cNvPr>
          <p:cNvCxnSpPr/>
          <p:nvPr/>
        </p:nvCxnSpPr>
        <p:spPr>
          <a:xfrm>
            <a:off x="3801755" y="5301134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9E769363-28A8-4559-8483-982FE1A4C941}"/>
              </a:ext>
            </a:extLst>
          </p:cNvPr>
          <p:cNvCxnSpPr>
            <a:cxnSpLocks/>
          </p:cNvCxnSpPr>
          <p:nvPr/>
        </p:nvCxnSpPr>
        <p:spPr>
          <a:xfrm flipH="1">
            <a:off x="5361595" y="5104482"/>
            <a:ext cx="49968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EEF230-7D17-4C70-BD47-53F8AD08634F}"/>
              </a:ext>
            </a:extLst>
          </p:cNvPr>
          <p:cNvSpPr txBox="1"/>
          <p:nvPr/>
        </p:nvSpPr>
        <p:spPr>
          <a:xfrm>
            <a:off x="3537600" y="5364120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170F27D-A9E0-4E3E-BA2B-2F473843D463}"/>
              </a:ext>
            </a:extLst>
          </p:cNvPr>
          <p:cNvSpPr txBox="1"/>
          <p:nvPr/>
        </p:nvSpPr>
        <p:spPr>
          <a:xfrm>
            <a:off x="5437794" y="4947564"/>
            <a:ext cx="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7D49F138-46C5-4793-9650-7ECE52D70E2E}"/>
              </a:ext>
            </a:extLst>
          </p:cNvPr>
          <p:cNvSpPr/>
          <p:nvPr/>
        </p:nvSpPr>
        <p:spPr>
          <a:xfrm>
            <a:off x="6430537" y="4213321"/>
            <a:ext cx="1952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FBE3EA8-1A81-4B13-90BF-BD1DBC9E2807}"/>
              </a:ext>
            </a:extLst>
          </p:cNvPr>
          <p:cNvCxnSpPr/>
          <p:nvPr/>
        </p:nvCxnSpPr>
        <p:spPr>
          <a:xfrm>
            <a:off x="5907007" y="4582653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6F2BD4A-E373-48D4-984E-31588AB36907}"/>
              </a:ext>
            </a:extLst>
          </p:cNvPr>
          <p:cNvSpPr txBox="1"/>
          <p:nvPr/>
        </p:nvSpPr>
        <p:spPr>
          <a:xfrm>
            <a:off x="5642852" y="4645639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799EAE3-FA03-4D71-9238-2C182084E6DA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3851616" y="2995937"/>
            <a:ext cx="4621" cy="291017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楕円 73">
            <a:extLst>
              <a:ext uri="{FF2B5EF4-FFF2-40B4-BE49-F238E27FC236}">
                <a16:creationId xmlns:a16="http://schemas.microsoft.com/office/drawing/2014/main" id="{28B8E963-BC60-466C-B920-57D1A53B4839}"/>
              </a:ext>
            </a:extLst>
          </p:cNvPr>
          <p:cNvSpPr/>
          <p:nvPr/>
        </p:nvSpPr>
        <p:spPr>
          <a:xfrm>
            <a:off x="3710241" y="586470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28425" y="5746640"/>
            <a:ext cx="4636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latin typeface="+mj-lt"/>
              </a:rPr>
              <a:t>全変数を正規化することで、逸脱パラメータ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は一つでよい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BDA65C4-7643-42B2-9915-06FE2AAB209B}"/>
              </a:ext>
            </a:extLst>
          </p:cNvPr>
          <p:cNvSpPr/>
          <p:nvPr/>
        </p:nvSpPr>
        <p:spPr>
          <a:xfrm>
            <a:off x="4067944" y="2276872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決定境界の反対側に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/>
              <a:t>だけ逸脱するインスタンス候補のうち</a:t>
            </a:r>
            <a:endParaRPr lang="en-US" altLang="ja-JP" sz="1400" dirty="0"/>
          </a:p>
          <a:p>
            <a:r>
              <a:rPr lang="ja-JP" altLang="en-US" sz="1400" dirty="0"/>
              <a:t>変更コストが最も小さい（＝最小距離）インスタンスを選ぶ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65CFD3-F387-4C42-9453-5ADE31B36118}"/>
              </a:ext>
            </a:extLst>
          </p:cNvPr>
          <p:cNvSpPr/>
          <p:nvPr/>
        </p:nvSpPr>
        <p:spPr>
          <a:xfrm>
            <a:off x="2297973" y="2996952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CA8DDC8-D50F-4A07-9CA5-CC8F4722670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81269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アルゴリズム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8192"/>
            <a:ext cx="8229600" cy="1828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1400" dirty="0">
                <a:latin typeface="+mj-lt"/>
              </a:rPr>
              <a:t>森モデルによって「望ましくない」ラベルと予測された事例</a:t>
            </a:r>
            <a:r>
              <a: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1400" dirty="0">
                <a:latin typeface="+mj-lt"/>
              </a:rPr>
              <a:t>を拾う</a:t>
            </a:r>
            <a:endParaRPr kumimoji="1"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を「望ましくない」ラベルと予測した決定木を列挙する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列挙した決定木から、「望ましい」ラベルを予測するパスを列挙する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列挙したパスのうちいずれかについて、事例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</a:t>
            </a:r>
            <a:r>
              <a:rPr lang="ja-JP" altLang="en-US" sz="1400" i="1" dirty="0">
                <a:latin typeface="+mj-lt"/>
              </a:rPr>
              <a:t>から最小の</a:t>
            </a:r>
            <a:r>
              <a:rPr lang="ja-JP" altLang="en-US" sz="1400" i="1" dirty="0"/>
              <a:t>変更量で</a:t>
            </a:r>
            <a:r>
              <a:rPr lang="ja-JP" altLang="en-US" sz="1400" i="1" dirty="0">
                <a:latin typeface="+mj-lt"/>
              </a:rPr>
              <a:t>条件を満たす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を、</a:t>
            </a:r>
            <a:r>
              <a:rPr lang="ja-JP" altLang="en-US" sz="1400" i="1" dirty="0">
                <a:latin typeface="+mj-lt"/>
              </a:rPr>
              <a:t>変更候補とする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i="1" dirty="0"/>
              <a:t>変更候補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r>
              <a:rPr lang="ja-JP" altLang="en-US" sz="1400" dirty="0"/>
              <a:t>森モデルによって「望ましい」ラベルと予測されれば、採択する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sz="14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2552"/>
            <a:ext cx="4536504" cy="24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261040" y="3533627"/>
            <a:ext cx="2947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chemeClr val="accent1"/>
                </a:solidFill>
                <a:latin typeface="+mj-lt"/>
              </a:rPr>
              <a:t>Prediction by ensemble trees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5788516" y="3429000"/>
            <a:ext cx="2743924" cy="2929954"/>
            <a:chOff x="4343400" y="1600200"/>
            <a:chExt cx="4379837" cy="4676775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600200"/>
              <a:ext cx="4379837" cy="467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正方形/長方形 7"/>
            <p:cNvSpPr/>
            <p:nvPr/>
          </p:nvSpPr>
          <p:spPr>
            <a:xfrm>
              <a:off x="7772400" y="52578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934200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152318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029200" y="5895975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5218922" y="3739082"/>
              <a:ext cx="1544017" cy="2156894"/>
            </a:xfrm>
            <a:custGeom>
              <a:avLst/>
              <a:gdLst>
                <a:gd name="connsiteX0" fmla="*/ 1544017 w 1544017"/>
                <a:gd name="connsiteY0" fmla="*/ 0 h 2290527"/>
                <a:gd name="connsiteX1" fmla="*/ 837846 w 1544017"/>
                <a:gd name="connsiteY1" fmla="*/ 226337 h 2290527"/>
                <a:gd name="connsiteX2" fmla="*/ 185997 w 1544017"/>
                <a:gd name="connsiteY2" fmla="*/ 516048 h 2290527"/>
                <a:gd name="connsiteX3" fmla="*/ 23034 w 1544017"/>
                <a:gd name="connsiteY3" fmla="*/ 1122630 h 2290527"/>
                <a:gd name="connsiteX4" fmla="*/ 4928 w 1544017"/>
                <a:gd name="connsiteY4" fmla="*/ 2290527 h 229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017" h="2290527">
                  <a:moveTo>
                    <a:pt x="1544017" y="0"/>
                  </a:moveTo>
                  <a:cubicBezTo>
                    <a:pt x="1304099" y="70164"/>
                    <a:pt x="1064182" y="140329"/>
                    <a:pt x="837846" y="226337"/>
                  </a:cubicBezTo>
                  <a:cubicBezTo>
                    <a:pt x="611510" y="312345"/>
                    <a:pt x="321799" y="366666"/>
                    <a:pt x="185997" y="516048"/>
                  </a:cubicBezTo>
                  <a:cubicBezTo>
                    <a:pt x="50195" y="665430"/>
                    <a:pt x="53212" y="826884"/>
                    <a:pt x="23034" y="1122630"/>
                  </a:cubicBezTo>
                  <a:cubicBezTo>
                    <a:pt x="-7144" y="1418377"/>
                    <a:pt x="-1108" y="1854452"/>
                    <a:pt x="4928" y="2290527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6828280" y="3639493"/>
              <a:ext cx="1114962" cy="1618307"/>
            </a:xfrm>
            <a:custGeom>
              <a:avLst/>
              <a:gdLst>
                <a:gd name="connsiteX0" fmla="*/ 7086 w 1114962"/>
                <a:gd name="connsiteY0" fmla="*/ 0 h 1837854"/>
                <a:gd name="connsiteX1" fmla="*/ 88568 w 1114962"/>
                <a:gd name="connsiteY1" fmla="*/ 217283 h 1837854"/>
                <a:gd name="connsiteX2" fmla="*/ 631775 w 1114962"/>
                <a:gd name="connsiteY2" fmla="*/ 416459 h 1837854"/>
                <a:gd name="connsiteX3" fmla="*/ 794738 w 1114962"/>
                <a:gd name="connsiteY3" fmla="*/ 615636 h 1837854"/>
                <a:gd name="connsiteX4" fmla="*/ 803791 w 1114962"/>
                <a:gd name="connsiteY4" fmla="*/ 778598 h 1837854"/>
                <a:gd name="connsiteX5" fmla="*/ 984861 w 1114962"/>
                <a:gd name="connsiteY5" fmla="*/ 932507 h 1837854"/>
                <a:gd name="connsiteX6" fmla="*/ 1066342 w 1114962"/>
                <a:gd name="connsiteY6" fmla="*/ 1013988 h 1837854"/>
                <a:gd name="connsiteX7" fmla="*/ 1111609 w 1114962"/>
                <a:gd name="connsiteY7" fmla="*/ 1176951 h 1837854"/>
                <a:gd name="connsiteX8" fmla="*/ 1111609 w 1114962"/>
                <a:gd name="connsiteY8" fmla="*/ 1493822 h 1837854"/>
                <a:gd name="connsiteX9" fmla="*/ 1111609 w 1114962"/>
                <a:gd name="connsiteY9" fmla="*/ 1837854 h 183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962" h="1837854">
                  <a:moveTo>
                    <a:pt x="7086" y="0"/>
                  </a:moveTo>
                  <a:cubicBezTo>
                    <a:pt x="-4231" y="73936"/>
                    <a:pt x="-15547" y="147873"/>
                    <a:pt x="88568" y="217283"/>
                  </a:cubicBezTo>
                  <a:cubicBezTo>
                    <a:pt x="192683" y="286693"/>
                    <a:pt x="514080" y="350067"/>
                    <a:pt x="631775" y="416459"/>
                  </a:cubicBezTo>
                  <a:cubicBezTo>
                    <a:pt x="749470" y="482851"/>
                    <a:pt x="766069" y="555280"/>
                    <a:pt x="794738" y="615636"/>
                  </a:cubicBezTo>
                  <a:cubicBezTo>
                    <a:pt x="823407" y="675992"/>
                    <a:pt x="772104" y="725786"/>
                    <a:pt x="803791" y="778598"/>
                  </a:cubicBezTo>
                  <a:cubicBezTo>
                    <a:pt x="835478" y="831410"/>
                    <a:pt x="941103" y="893275"/>
                    <a:pt x="984861" y="932507"/>
                  </a:cubicBezTo>
                  <a:cubicBezTo>
                    <a:pt x="1028619" y="971739"/>
                    <a:pt x="1045217" y="973247"/>
                    <a:pt x="1066342" y="1013988"/>
                  </a:cubicBezTo>
                  <a:cubicBezTo>
                    <a:pt x="1087467" y="1054729"/>
                    <a:pt x="1104065" y="1096979"/>
                    <a:pt x="1111609" y="1176951"/>
                  </a:cubicBezTo>
                  <a:cubicBezTo>
                    <a:pt x="1119154" y="1256923"/>
                    <a:pt x="1111609" y="1493822"/>
                    <a:pt x="1111609" y="1493822"/>
                  </a:cubicBezTo>
                  <a:cubicBezTo>
                    <a:pt x="1111609" y="1603972"/>
                    <a:pt x="1108591" y="1779007"/>
                    <a:pt x="1111609" y="183785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</p:grpSp>
      <p:sp>
        <p:nvSpPr>
          <p:cNvPr id="14" name="乗算記号 13"/>
          <p:cNvSpPr/>
          <p:nvPr/>
        </p:nvSpPr>
        <p:spPr>
          <a:xfrm>
            <a:off x="7732731" y="5206931"/>
            <a:ext cx="576064" cy="5040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+mj-lt"/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4860032" y="4407015"/>
            <a:ext cx="928484" cy="1710410"/>
          </a:xfrm>
          <a:prstGeom prst="right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7" name="正方形/長方形 16"/>
          <p:cNvSpPr/>
          <p:nvPr/>
        </p:nvSpPr>
        <p:spPr>
          <a:xfrm>
            <a:off x="2987824" y="4768988"/>
            <a:ext cx="936104" cy="10708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0E21F92-902F-4AAF-B940-B261120CE5D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94028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5112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森を見て枝を矯める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4005064"/>
            <a:ext cx="6910536" cy="1252736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 err="1"/>
              <a:t>Toromei</a:t>
            </a:r>
            <a:r>
              <a:rPr lang="en-US" altLang="ja-JP" sz="2000" dirty="0"/>
              <a:t>, et al. @KDD 2017  </a:t>
            </a:r>
            <a:r>
              <a:rPr lang="ja-JP" altLang="en-US" sz="2000" dirty="0" err="1"/>
              <a:t>を紹</a:t>
            </a:r>
            <a:r>
              <a:rPr lang="ja-JP" altLang="en-US" sz="2000" dirty="0"/>
              <a:t>介します</a:t>
            </a:r>
            <a:endParaRPr lang="en-US" altLang="ja-JP" sz="20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sz="1400" dirty="0" err="1"/>
              <a:t>randomForest</a:t>
            </a:r>
            <a:r>
              <a:rPr lang="ja-JP" altLang="en-US" sz="1400" dirty="0"/>
              <a:t>の予測結果に基づいて、個別の事例に対する改善方針を提案する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R</a:t>
            </a:r>
            <a:r>
              <a:rPr lang="ja-JP" altLang="en-US" sz="2000" dirty="0"/>
              <a:t>で実装して使ってみます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zh-TW" altLang="en-US" sz="2000" dirty="0">
                <a:ea typeface="ＭＳ Ｐゴシック" panose="020B0600070205080204" pitchFamily="50" charset="-128"/>
              </a:rPr>
              <a:t>第</a:t>
            </a:r>
            <a:r>
              <a:rPr lang="en-US" altLang="zh-TW" sz="2000" dirty="0">
                <a:ea typeface="ＭＳ Ｐゴシック" panose="020B0600070205080204" pitchFamily="50" charset="-128"/>
              </a:rPr>
              <a:t>67</a:t>
            </a:r>
            <a:r>
              <a:rPr lang="zh-TW" altLang="en-US" sz="2000" dirty="0">
                <a:ea typeface="ＭＳ Ｐゴシック" panose="020B0600070205080204" pitchFamily="50" charset="-128"/>
              </a:rPr>
              <a:t>回</a:t>
            </a:r>
            <a:r>
              <a:rPr lang="en-US" altLang="zh-TW" sz="2000" dirty="0">
                <a:ea typeface="ＭＳ Ｐゴシック" panose="020B0600070205080204" pitchFamily="50" charset="-128"/>
              </a:rPr>
              <a:t>R</a:t>
            </a:r>
            <a:r>
              <a:rPr lang="zh-TW" altLang="en-US" sz="2000" dirty="0">
                <a:ea typeface="ＭＳ Ｐゴシック" panose="020B0600070205080204" pitchFamily="50" charset="-128"/>
              </a:rPr>
              <a:t>勉強会＠東京（</a:t>
            </a:r>
            <a:r>
              <a:rPr lang="en-US" altLang="zh-TW" sz="2000" dirty="0">
                <a:ea typeface="ＭＳ Ｐゴシック" panose="020B0600070205080204" pitchFamily="50" charset="-128"/>
              </a:rPr>
              <a:t>#</a:t>
            </a:r>
            <a:r>
              <a:rPr lang="en-US" altLang="zh-TW" sz="2000" dirty="0" err="1">
                <a:ea typeface="ＭＳ Ｐゴシック" panose="020B0600070205080204" pitchFamily="50" charset="-128"/>
              </a:rPr>
              <a:t>TokyoR</a:t>
            </a:r>
            <a:r>
              <a:rPr lang="zh-TW" altLang="en-US" sz="2000" dirty="0">
                <a:ea typeface="ＭＳ Ｐゴシック" panose="020B0600070205080204" pitchFamily="50" charset="-128"/>
              </a:rPr>
              <a:t>）</a:t>
            </a:r>
            <a:endParaRPr lang="ja-JP" altLang="en-US" sz="2000" dirty="0">
              <a:ea typeface="ＭＳ Ｐゴシック" panose="020B0600070205080204" pitchFamily="50" charset="-128"/>
            </a:endParaRPr>
          </a:p>
          <a:p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899592" y="271066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“Interpretable Predictions of Tree-based Ensembles </a:t>
            </a:r>
          </a:p>
          <a:p>
            <a:pPr algn="ctr"/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Actionable 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TWEAKING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ja-JP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5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多クラス分類にも自然に拡張可能</a:t>
            </a:r>
          </a:p>
        </p:txBody>
      </p:sp>
      <p:pic>
        <p:nvPicPr>
          <p:cNvPr id="6" name="Picture 4" descr="C:\Users\130182\Desktop\ctre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816756" cy="51125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75656" y="3717032"/>
            <a:ext cx="108012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Setosa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27784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959932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56076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8224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85" y="1556792"/>
            <a:ext cx="3494087" cy="1292225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C6FAFE-DB6E-46F5-ACDF-FD73F6DFF1F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A65E275-A055-4372-9A61-82A7D0FF3E2B}"/>
              </a:ext>
            </a:extLst>
          </p:cNvPr>
          <p:cNvCxnSpPr/>
          <p:nvPr/>
        </p:nvCxnSpPr>
        <p:spPr>
          <a:xfrm flipH="1">
            <a:off x="2123728" y="2492896"/>
            <a:ext cx="360040" cy="7200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C52613D-BEF6-4ACB-9BE0-28E4D76D1461}"/>
              </a:ext>
            </a:extLst>
          </p:cNvPr>
          <p:cNvSpPr/>
          <p:nvPr/>
        </p:nvSpPr>
        <p:spPr>
          <a:xfrm>
            <a:off x="3114989" y="2492896"/>
            <a:ext cx="1601027" cy="3134181"/>
          </a:xfrm>
          <a:custGeom>
            <a:avLst/>
            <a:gdLst>
              <a:gd name="connsiteX0" fmla="*/ 0 w 1770949"/>
              <a:gd name="connsiteY0" fmla="*/ 0 h 3275763"/>
              <a:gd name="connsiteX1" fmla="*/ 1748413 w 1770949"/>
              <a:gd name="connsiteY1" fmla="*/ 864159 h 3275763"/>
              <a:gd name="connsiteX2" fmla="*/ 944545 w 1770949"/>
              <a:gd name="connsiteY2" fmla="*/ 2029767 h 3275763"/>
              <a:gd name="connsiteX3" fmla="*/ 241160 w 1770949"/>
              <a:gd name="connsiteY3" fmla="*/ 3275763 h 327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949" h="3275763">
                <a:moveTo>
                  <a:pt x="0" y="0"/>
                </a:moveTo>
                <a:cubicBezTo>
                  <a:pt x="795494" y="262932"/>
                  <a:pt x="1590989" y="525864"/>
                  <a:pt x="1748413" y="864159"/>
                </a:cubicBezTo>
                <a:cubicBezTo>
                  <a:pt x="1905837" y="1202454"/>
                  <a:pt x="1195754" y="1627833"/>
                  <a:pt x="944545" y="2029767"/>
                </a:cubicBezTo>
                <a:cubicBezTo>
                  <a:pt x="693336" y="2431701"/>
                  <a:pt x="467248" y="2853732"/>
                  <a:pt x="241160" y="3275763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96575E4B-E7E0-4CCF-931E-95EB64556CEA}"/>
              </a:ext>
            </a:extLst>
          </p:cNvPr>
          <p:cNvSpPr/>
          <p:nvPr/>
        </p:nvSpPr>
        <p:spPr>
          <a:xfrm>
            <a:off x="3175279" y="2331218"/>
            <a:ext cx="1921572" cy="3416439"/>
          </a:xfrm>
          <a:custGeom>
            <a:avLst/>
            <a:gdLst>
              <a:gd name="connsiteX0" fmla="*/ 0 w 1921572"/>
              <a:gd name="connsiteY0" fmla="*/ 0 h 3416439"/>
              <a:gd name="connsiteX1" fmla="*/ 1909187 w 1921572"/>
              <a:gd name="connsiteY1" fmla="*/ 884255 h 3416439"/>
              <a:gd name="connsiteX2" fmla="*/ 844062 w 1921572"/>
              <a:gd name="connsiteY2" fmla="*/ 2411604 h 3416439"/>
              <a:gd name="connsiteX3" fmla="*/ 1286189 w 1921572"/>
              <a:gd name="connsiteY3" fmla="*/ 3416439 h 341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572" h="3416439">
                <a:moveTo>
                  <a:pt x="0" y="0"/>
                </a:moveTo>
                <a:cubicBezTo>
                  <a:pt x="884255" y="241160"/>
                  <a:pt x="1768510" y="482321"/>
                  <a:pt x="1909187" y="884255"/>
                </a:cubicBezTo>
                <a:cubicBezTo>
                  <a:pt x="2049864" y="1286189"/>
                  <a:pt x="947895" y="1989573"/>
                  <a:pt x="844062" y="2411604"/>
                </a:cubicBezTo>
                <a:cubicBezTo>
                  <a:pt x="740229" y="2833635"/>
                  <a:pt x="1013209" y="3125037"/>
                  <a:pt x="1286189" y="3416439"/>
                </a:cubicBezTo>
              </a:path>
            </a:pathLst>
          </a:custGeom>
          <a:noFill/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AED627FA-1FB4-4535-A0D6-87EEEF6AA9FD}"/>
              </a:ext>
            </a:extLst>
          </p:cNvPr>
          <p:cNvSpPr/>
          <p:nvPr/>
        </p:nvSpPr>
        <p:spPr>
          <a:xfrm>
            <a:off x="3135086" y="2371411"/>
            <a:ext cx="3294618" cy="3376246"/>
          </a:xfrm>
          <a:custGeom>
            <a:avLst/>
            <a:gdLst>
              <a:gd name="connsiteX0" fmla="*/ 0 w 3294618"/>
              <a:gd name="connsiteY0" fmla="*/ 0 h 3376246"/>
              <a:gd name="connsiteX1" fmla="*/ 2170444 w 3294618"/>
              <a:gd name="connsiteY1" fmla="*/ 1105319 h 3376246"/>
              <a:gd name="connsiteX2" fmla="*/ 3275762 w 3294618"/>
              <a:gd name="connsiteY2" fmla="*/ 2371411 h 3376246"/>
              <a:gd name="connsiteX3" fmla="*/ 2873828 w 3294618"/>
              <a:gd name="connsiteY3" fmla="*/ 3376246 h 33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4618" h="3376246">
                <a:moveTo>
                  <a:pt x="0" y="0"/>
                </a:moveTo>
                <a:cubicBezTo>
                  <a:pt x="812242" y="355042"/>
                  <a:pt x="1624484" y="710084"/>
                  <a:pt x="2170444" y="1105319"/>
                </a:cubicBezTo>
                <a:cubicBezTo>
                  <a:pt x="2716404" y="1500554"/>
                  <a:pt x="3158531" y="1992923"/>
                  <a:pt x="3275762" y="2371411"/>
                </a:cubicBezTo>
                <a:cubicBezTo>
                  <a:pt x="3392993" y="2749899"/>
                  <a:pt x="2927419" y="3212123"/>
                  <a:pt x="2873828" y="3376246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2054B6D2-F366-452F-8EDA-6455030D729A}"/>
              </a:ext>
            </a:extLst>
          </p:cNvPr>
          <p:cNvSpPr/>
          <p:nvPr/>
        </p:nvSpPr>
        <p:spPr>
          <a:xfrm>
            <a:off x="3195376" y="2230734"/>
            <a:ext cx="3999244" cy="3436536"/>
          </a:xfrm>
          <a:custGeom>
            <a:avLst/>
            <a:gdLst>
              <a:gd name="connsiteX0" fmla="*/ 0 w 3999244"/>
              <a:gd name="connsiteY0" fmla="*/ 0 h 3436536"/>
              <a:gd name="connsiteX1" fmla="*/ 2230734 w 3999244"/>
              <a:gd name="connsiteY1" fmla="*/ 1145512 h 3436536"/>
              <a:gd name="connsiteX2" fmla="*/ 3456633 w 3999244"/>
              <a:gd name="connsiteY2" fmla="*/ 2512088 h 3436536"/>
              <a:gd name="connsiteX3" fmla="*/ 3999244 w 3999244"/>
              <a:gd name="connsiteY3" fmla="*/ 3436536 h 343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9244" h="3436536">
                <a:moveTo>
                  <a:pt x="0" y="0"/>
                </a:moveTo>
                <a:cubicBezTo>
                  <a:pt x="827314" y="363415"/>
                  <a:pt x="1654629" y="726831"/>
                  <a:pt x="2230734" y="1145512"/>
                </a:cubicBezTo>
                <a:cubicBezTo>
                  <a:pt x="2806839" y="1564193"/>
                  <a:pt x="3161881" y="2130251"/>
                  <a:pt x="3456633" y="2512088"/>
                </a:cubicBezTo>
                <a:cubicBezTo>
                  <a:pt x="3751385" y="2893925"/>
                  <a:pt x="3875314" y="3165230"/>
                  <a:pt x="3999244" y="3436536"/>
                </a:cubicBezTo>
              </a:path>
            </a:pathLst>
          </a:custGeom>
          <a:noFill/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88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2E5CB-3C2D-44FC-A889-2D2642B4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709046" cy="388843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latin typeface="+mj-lt"/>
              </a:rPr>
              <a:t>作った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1D42D80-9C87-4C57-B321-202EE4507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Ensemble Trees</a:t>
            </a:r>
            <a:r>
              <a:rPr lang="ja-JP" altLang="en-US" sz="2000" dirty="0"/>
              <a:t>からのルールを抽出する</a:t>
            </a:r>
          </a:p>
          <a:p>
            <a:pPr lvl="1"/>
            <a:r>
              <a:rPr lang="en-US" altLang="ja-JP" dirty="0" err="1"/>
              <a:t>randomForest</a:t>
            </a:r>
            <a:r>
              <a:rPr lang="ja-JP" altLang="en-US" dirty="0"/>
              <a:t> 版は実装済み、</a:t>
            </a:r>
            <a:r>
              <a:rPr lang="en-US" altLang="ja-JP" dirty="0" err="1"/>
              <a:t>XGBoost</a:t>
            </a:r>
            <a:r>
              <a:rPr lang="ja-JP" altLang="en-US" dirty="0"/>
              <a:t> 版は途中まで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提案パターンを計算する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提案パターンを可視化する</a:t>
            </a:r>
          </a:p>
          <a:p>
            <a:endParaRPr kumimoji="1"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4283968" y="5585936"/>
            <a:ext cx="39356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人工データの負例を正例と予測するように変更する例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b="1" dirty="0">
                <a:solidFill>
                  <a:srgbClr val="7030A0"/>
                </a:solidFill>
              </a:rPr>
              <a:t>●変更元</a:t>
            </a:r>
            <a:r>
              <a:rPr lang="ja-JP" altLang="en-US" sz="1400" b="1" dirty="0"/>
              <a:t>　→　</a:t>
            </a:r>
            <a:r>
              <a:rPr lang="ja-JP" altLang="en-US" sz="1400" b="1" dirty="0">
                <a:solidFill>
                  <a:srgbClr val="00B050"/>
                </a:solidFill>
              </a:rPr>
              <a:t>●変更提案　</a:t>
            </a:r>
            <a:r>
              <a:rPr lang="ja-JP" altLang="en-US" sz="1400" b="1" dirty="0">
                <a:solidFill>
                  <a:srgbClr val="FF0000"/>
                </a:solidFill>
              </a:rPr>
              <a:t>（ ○正例 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07D482-D0BC-4074-9BD5-D9B4A0DD01BF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F11E89-0853-44FC-946E-AA606B3A1DDB}"/>
              </a:ext>
            </a:extLst>
          </p:cNvPr>
          <p:cNvSpPr/>
          <p:nvPr/>
        </p:nvSpPr>
        <p:spPr>
          <a:xfrm>
            <a:off x="35496" y="6597352"/>
            <a:ext cx="5328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の実装コード　→　</a:t>
            </a:r>
            <a:r>
              <a:rPr lang="en-US" altLang="ja-JP" sz="1050" dirty="0">
                <a:hlinkClick r:id="rId4"/>
              </a:rPr>
              <a:t>https://github.com/katokohaku/feature_tweaking</a:t>
            </a:r>
            <a:r>
              <a:rPr lang="ja-JP" altLang="en-US" sz="105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35996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" y="1215186"/>
            <a:ext cx="9067454" cy="473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論文中の適用例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183ED7-216F-4964-AB82-B648C3D12979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66E70F-45A5-4A9E-8459-28CB137ACD24}"/>
              </a:ext>
            </a:extLst>
          </p:cNvPr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396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kumimoji="1" lang="en-US" altLang="ja-JP" dirty="0">
                <a:latin typeface="+mj-lt"/>
              </a:rPr>
              <a:t>“</a:t>
            </a:r>
            <a:r>
              <a:rPr kumimoji="1" lang="ja-JP" altLang="en-US" dirty="0">
                <a:latin typeface="+mj-lt"/>
              </a:rPr>
              <a:t>スパム</a:t>
            </a:r>
            <a:r>
              <a:rPr kumimoji="1" lang="en-US" altLang="ja-JP" dirty="0">
                <a:latin typeface="+mj-lt"/>
              </a:rPr>
              <a:t>”</a:t>
            </a:r>
            <a:r>
              <a:rPr kumimoji="1" lang="ja-JP" altLang="en-US" dirty="0">
                <a:latin typeface="+mj-lt"/>
              </a:rPr>
              <a:t> → </a:t>
            </a:r>
            <a:r>
              <a:rPr kumimoji="1" lang="en-US" altLang="ja-JP" dirty="0">
                <a:latin typeface="+mj-lt"/>
              </a:rPr>
              <a:t>“</a:t>
            </a:r>
            <a:r>
              <a:rPr lang="ja-JP" altLang="en-US" dirty="0"/>
              <a:t>スパム</a:t>
            </a:r>
            <a:r>
              <a:rPr kumimoji="1" lang="ja-JP" altLang="en-US" dirty="0">
                <a:latin typeface="+mj-lt"/>
              </a:rPr>
              <a:t>じゃない” に変える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D92AE7-6E27-44BF-A38B-28C65A44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7038975" cy="391477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27B3F03-86C0-4034-9609-BD5DD5A1D28E}"/>
              </a:ext>
            </a:extLst>
          </p:cNvPr>
          <p:cNvSpPr/>
          <p:nvPr/>
        </p:nvSpPr>
        <p:spPr>
          <a:xfrm>
            <a:off x="42218" y="6597352"/>
            <a:ext cx="24320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なら</a:t>
            </a:r>
            <a:r>
              <a:rPr lang="en-US" altLang="ja-JP" sz="1050" dirty="0"/>
              <a:t>{</a:t>
            </a:r>
            <a:r>
              <a:rPr lang="en-US" altLang="ja-JP" sz="1050" dirty="0" err="1"/>
              <a:t>kernlab</a:t>
            </a:r>
            <a:r>
              <a:rPr lang="en-US" altLang="ja-JP" sz="1050" dirty="0"/>
              <a:t>}</a:t>
            </a:r>
            <a:r>
              <a:rPr lang="ja-JP" altLang="en-US" sz="1050" dirty="0"/>
              <a:t>パッケージの</a:t>
            </a:r>
            <a:r>
              <a:rPr lang="en-US" altLang="ja-JP" sz="1050" dirty="0"/>
              <a:t>spam</a:t>
            </a:r>
            <a:r>
              <a:rPr lang="ja-JP" altLang="en-US" sz="1050" dirty="0"/>
              <a:t>データ</a:t>
            </a:r>
          </a:p>
        </p:txBody>
      </p:sp>
    </p:spTree>
    <p:extLst>
      <p:ext uri="{BB962C8B-B14F-4D97-AF65-F5344CB8AC3E}">
        <p14:creationId xmlns:p14="http://schemas.microsoft.com/office/powerpoint/2010/main" val="187255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D5E7EE-3FCE-4078-97BE-66CCD78B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4568"/>
            <a:ext cx="8229600" cy="422872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600" dirty="0"/>
              <a:t>手順</a:t>
            </a:r>
            <a:endParaRPr lang="en-US" altLang="ja-JP" sz="36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データのスケーリング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 err="1"/>
              <a:t>randomForest</a:t>
            </a:r>
            <a:r>
              <a:rPr lang="ja-JP" altLang="en-US" dirty="0"/>
              <a:t>で学習（変数も間引き等を含む）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ルールの抽出と</a:t>
            </a:r>
            <a:r>
              <a:rPr lang="el-GR" altLang="ja-JP" dirty="0"/>
              <a:t>ε-</a:t>
            </a:r>
            <a:r>
              <a:rPr lang="en-US" altLang="ja-JP" dirty="0"/>
              <a:t>satisfactory instance</a:t>
            </a:r>
            <a:r>
              <a:rPr lang="ja-JP" altLang="en-US" dirty="0"/>
              <a:t>の計算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分析と可視化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スケーリングされたデータの復元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963DC9-C6FA-4FEA-8214-97FA28E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564904"/>
            <a:ext cx="8695551" cy="343604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E2A428A-4EA4-4E4D-A585-17947B709722}"/>
              </a:ext>
            </a:extLst>
          </p:cNvPr>
          <p:cNvSpPr/>
          <p:nvPr/>
        </p:nvSpPr>
        <p:spPr>
          <a:xfrm>
            <a:off x="35496" y="6597352"/>
            <a:ext cx="5328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の実装コード　→　</a:t>
            </a:r>
            <a:r>
              <a:rPr lang="en-US" altLang="ja-JP" sz="1050" dirty="0">
                <a:hlinkClick r:id="rId4"/>
              </a:rPr>
              <a:t>https://github.com/katokohaku/feature_tweaking</a:t>
            </a:r>
            <a:r>
              <a:rPr lang="ja-JP" altLang="en-US" sz="105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26424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A2943461-4992-4FEF-B1DF-FDA53D06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88" y="2452665"/>
            <a:ext cx="2807992" cy="38566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83C9256-9998-40FF-9CE0-350C37E7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52665"/>
            <a:ext cx="2880000" cy="381677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FE2AB09-17B6-48F6-A950-DC5B4AEBB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04" y="2412783"/>
            <a:ext cx="2807991" cy="3856655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672A7D-71BF-4BEE-BBCD-4273E2301D89}"/>
              </a:ext>
            </a:extLst>
          </p:cNvPr>
          <p:cNvSpPr/>
          <p:nvPr/>
        </p:nvSpPr>
        <p:spPr>
          <a:xfrm>
            <a:off x="1115616" y="1951118"/>
            <a:ext cx="761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</a:rPr>
              <a:t>各事例で、どの変数をどちらに動かすか？（＝提案パターン）</a:t>
            </a:r>
          </a:p>
        </p:txBody>
      </p:sp>
    </p:spTree>
    <p:extLst>
      <p:ext uri="{BB962C8B-B14F-4D97-AF65-F5344CB8AC3E}">
        <p14:creationId xmlns:p14="http://schemas.microsoft.com/office/powerpoint/2010/main" val="315416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B1F9F0-83CD-4CF7-8B6D-9F5888C8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8" y="2639988"/>
            <a:ext cx="4590476" cy="317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AC88B5-61DC-43EC-ABFD-F39C3733F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639989"/>
            <a:ext cx="4590476" cy="317142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9D17B5-569D-45FE-AD68-114BA6D736ED}"/>
              </a:ext>
            </a:extLst>
          </p:cNvPr>
          <p:cNvSpPr/>
          <p:nvPr/>
        </p:nvSpPr>
        <p:spPr>
          <a:xfrm>
            <a:off x="5137799" y="2178322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各提案でどちらに動かしたか？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31577-3D94-45FE-B2EA-1751F1BEB9E6}"/>
              </a:ext>
            </a:extLst>
          </p:cNvPr>
          <p:cNvSpPr/>
          <p:nvPr/>
        </p:nvSpPr>
        <p:spPr>
          <a:xfrm>
            <a:off x="857776" y="217832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全部で何回変更されたか？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ECE656-BF19-41F8-B02D-635DE4C2034D}"/>
              </a:ext>
            </a:extLst>
          </p:cNvPr>
          <p:cNvSpPr txBox="1"/>
          <p:nvPr/>
        </p:nvSpPr>
        <p:spPr>
          <a:xfrm>
            <a:off x="35496" y="6486253"/>
            <a:ext cx="459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B050"/>
                </a:solidFill>
              </a:rPr>
              <a:t>e.g.</a:t>
            </a:r>
            <a:r>
              <a:rPr kumimoji="1" lang="ja-JP" altLang="en-US" sz="1400" dirty="0">
                <a:solidFill>
                  <a:srgbClr val="00B050"/>
                </a:solidFill>
              </a:rPr>
              <a:t>　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“！” </a:t>
            </a:r>
            <a:r>
              <a:rPr kumimoji="1" lang="ja-JP" altLang="en-US" sz="1400" dirty="0">
                <a:solidFill>
                  <a:srgbClr val="00B050"/>
                </a:solidFill>
              </a:rPr>
              <a:t> や 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“＄”</a:t>
            </a:r>
            <a:r>
              <a:rPr kumimoji="1" lang="ja-JP" altLang="en-US" sz="1400" dirty="0">
                <a:solidFill>
                  <a:srgbClr val="00B050"/>
                </a:solidFill>
              </a:rPr>
              <a:t>の多いメールから数を減らせと提案</a:t>
            </a:r>
          </a:p>
        </p:txBody>
      </p:sp>
    </p:spTree>
    <p:extLst>
      <p:ext uri="{BB962C8B-B14F-4D97-AF65-F5344CB8AC3E}">
        <p14:creationId xmlns:p14="http://schemas.microsoft.com/office/powerpoint/2010/main" val="224803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4087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まとめ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予測結果に基づいて、個別の事例に対する介入方針を提案する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介入方針を集計することで、対象集団全体での変数の意味を評価する</a:t>
            </a:r>
          </a:p>
          <a:p>
            <a:pPr lvl="3">
              <a:lnSpc>
                <a:spcPct val="110000"/>
              </a:lnSpc>
              <a:buFont typeface="Wingdings" panose="05000000000000000000" pitchFamily="2" charset="2"/>
              <a:buChar char="l"/>
            </a:pPr>
            <a:endParaRPr lang="ja-JP" altLang="en-US" dirty="0"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所感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予測モデルは構築されていることが前提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ja-JP" sz="1400" dirty="0">
                <a:latin typeface="+mj-lt"/>
              </a:rPr>
              <a:t>ensemble tree-based</a:t>
            </a:r>
            <a:r>
              <a:rPr lang="ja-JP" altLang="en-US" sz="1400" dirty="0">
                <a:latin typeface="+mj-lt"/>
              </a:rPr>
              <a:t>な手法による十分な予測精度が必要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/>
              <a:t>重い</a:t>
            </a:r>
            <a:endParaRPr lang="en-US" altLang="ja-JP" sz="20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事前にしっかり特徴選択してないと、</a:t>
            </a:r>
            <a:r>
              <a:rPr lang="en-US" altLang="ja-JP" sz="1400" dirty="0">
                <a:latin typeface="+mj-lt"/>
              </a:rPr>
              <a:t>suggest</a:t>
            </a:r>
            <a:r>
              <a:rPr lang="ja-JP" altLang="en-US" sz="1400" dirty="0">
                <a:latin typeface="+mj-lt"/>
              </a:rPr>
              <a:t>が多すぎて死ぬ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元論文のアルゴリズムのままだと</a:t>
            </a:r>
            <a:r>
              <a:rPr lang="ja-JP" altLang="en-US" sz="1400" dirty="0"/>
              <a:t>計算コストが高すぎる</a:t>
            </a:r>
            <a:r>
              <a:rPr lang="ja-JP" altLang="en-US" sz="1400" dirty="0">
                <a:latin typeface="+mj-lt"/>
              </a:rPr>
              <a:t>ので、実装時に見直す必要がある</a:t>
            </a:r>
            <a:endParaRPr lang="en-US" altLang="ja-JP" sz="1400" dirty="0">
              <a:latin typeface="+mj-lt"/>
            </a:endParaRPr>
          </a:p>
          <a:p>
            <a:pPr marL="274320" lvl="1" indent="0">
              <a:lnSpc>
                <a:spcPct val="110000"/>
              </a:lnSpc>
              <a:buNone/>
            </a:pPr>
            <a:r>
              <a:rPr lang="ja-JP" altLang="en-US" sz="1400" dirty="0">
                <a:latin typeface="+mj-lt"/>
              </a:rPr>
              <a:t>　</a:t>
            </a:r>
            <a:endParaRPr lang="en-US" altLang="ja-JP" sz="20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rgbClr val="FF0000"/>
                </a:solidFill>
                <a:latin typeface="+mj-lt"/>
              </a:rPr>
              <a:t>因果関係ではない</a:t>
            </a:r>
            <a:r>
              <a:rPr lang="ja-JP" altLang="en-US" sz="2000" dirty="0">
                <a:latin typeface="+mj-lt"/>
              </a:rPr>
              <a:t>ことに注意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関連項目の洗い出しができたら、要因分析をすればよいのでは？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操作・介入できない変数に対する配慮は別途必要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年齢や性別などは提案されても変えようがない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モデル自体を層別化するとか、禁止リスト等で対処したい</a:t>
            </a:r>
          </a:p>
        </p:txBody>
      </p:sp>
    </p:spTree>
    <p:extLst>
      <p:ext uri="{BB962C8B-B14F-4D97-AF65-F5344CB8AC3E}">
        <p14:creationId xmlns:p14="http://schemas.microsoft.com/office/powerpoint/2010/main" val="198166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+mn-ea"/>
              </a:rPr>
              <a:t>参考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元論文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arXiv:1706.06691 [stat.ML]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2"/>
              </a:rPr>
              <a:t>https://arxiv.org/abs/1706.06691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原著者による論文紹介の動画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3"/>
              </a:rPr>
              <a:t>https://www.youtube.com/watch?v=KIP2N5HZRW8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接点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QB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さんによる紹介と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python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実装記事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4"/>
              </a:rPr>
              <a:t>http://setten-qb.hatenablog.com/entry/2017/10/22/232016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kumimoji="1" lang="ja-JP" altLang="en-US" sz="2000" dirty="0">
              <a:latin typeface="+mn-lt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539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DBA1C51-ED68-42D4-9AD9-05AFC87A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2982" y="548680"/>
            <a:ext cx="8718036" cy="216024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学習データのサブセットから構成した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各決定木の予測結果を結合 ＝ 森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 → 多数決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回帰 → 平均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641B52-8B71-4B82-978B-CDB359CE35DC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D10385D-072A-4733-BA38-7A10F5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2" y="2975669"/>
            <a:ext cx="8718036" cy="3261643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1E4DEE-AA5D-41E4-97B6-7EB47CE1C1C9}"/>
              </a:ext>
            </a:extLst>
          </p:cNvPr>
          <p:cNvSpPr/>
          <p:nvPr/>
        </p:nvSpPr>
        <p:spPr>
          <a:xfrm>
            <a:off x="36261" y="6551766"/>
            <a:ext cx="6623971" cy="2616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Image from: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5"/>
              </a:rPr>
              <a:t>https://ja.wikipedia.org/wiki/%E6%A3%AE%E6%9E%97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804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BB53684-F88D-4466-85CF-5643B7A6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9D2BED-3F45-41E3-82F4-94452C2A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284984"/>
            <a:ext cx="4500273" cy="3381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1344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予測は決定木</a:t>
            </a:r>
            <a:r>
              <a:rPr lang="ja-JP" altLang="en-US" sz="2200" dirty="0"/>
              <a:t>（弱学習器）</a:t>
            </a:r>
            <a:endParaRPr kumimoji="1" lang="ja-JP" altLang="en-US" sz="2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EAAB70D-B7DA-4EBB-B997-C054414A8CD1}"/>
              </a:ext>
            </a:extLst>
          </p:cNvPr>
          <p:cNvCxnSpPr>
            <a:cxnSpLocks/>
          </p:cNvCxnSpPr>
          <p:nvPr/>
        </p:nvCxnSpPr>
        <p:spPr>
          <a:xfrm flipH="1">
            <a:off x="4283968" y="3801632"/>
            <a:ext cx="430703" cy="10081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7B210E-B3E5-4C1A-916B-929672E46827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1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3352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各決定木の予測結果を結合</a:t>
            </a:r>
            <a:r>
              <a:rPr lang="ja-JP" altLang="en-US" sz="2200" dirty="0"/>
              <a:t>（予測を多数決する場合）</a:t>
            </a:r>
            <a:endParaRPr kumimoji="1" lang="ja-JP" altLang="en-US" sz="2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27" y="2204864"/>
            <a:ext cx="7400906" cy="389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36262" y="6551766"/>
            <a:ext cx="84961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Image</a:t>
            </a:r>
            <a:r>
              <a:rPr lang="ja-JP" altLang="en-US" sz="1050" dirty="0"/>
              <a:t> </a:t>
            </a:r>
            <a:r>
              <a:rPr lang="en-US" altLang="ja-JP" sz="1050" dirty="0"/>
              <a:t>from:</a:t>
            </a:r>
            <a:r>
              <a:rPr lang="ja-JP" altLang="en-US" sz="1050" dirty="0"/>
              <a:t> </a:t>
            </a:r>
            <a:r>
              <a:rPr lang="en-US" altLang="ja-JP" sz="1050" u="sng" dirty="0">
                <a:hlinkClick r:id="rId3"/>
              </a:rPr>
              <a:t>https://www.youtube.com/watch?v=KIP2N5HZRW8</a:t>
            </a:r>
            <a:endParaRPr lang="ja-JP" altLang="en-US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4644008" y="5018114"/>
            <a:ext cx="1080120" cy="1080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87460" y="1700808"/>
            <a:ext cx="3023777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sz="1400" dirty="0"/>
              <a:t>ある事例（入力）について</a:t>
            </a:r>
            <a:endParaRPr lang="en-US" altLang="ja-JP" sz="1400" dirty="0"/>
          </a:p>
          <a:p>
            <a:pPr algn="ctr"/>
            <a:endParaRPr lang="en-US" altLang="ja-JP" sz="1400" dirty="0"/>
          </a:p>
          <a:p>
            <a:pPr algn="ctr"/>
            <a:r>
              <a:rPr lang="ja-JP" altLang="en-US" sz="1400" dirty="0"/>
              <a:t>決定木の過半数</a:t>
            </a:r>
            <a:r>
              <a:rPr lang="en-US" altLang="ja-JP" sz="1400" dirty="0"/>
              <a:t> </a:t>
            </a:r>
            <a:r>
              <a:rPr lang="ja-JP" altLang="en-US" sz="1400" dirty="0"/>
              <a:t>が 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と予測</a:t>
            </a:r>
            <a:endParaRPr lang="en-US" altLang="ja-JP" sz="1400" dirty="0">
              <a:latin typeface="+mj-lt"/>
            </a:endParaRPr>
          </a:p>
          <a:p>
            <a:pPr algn="ctr"/>
            <a:r>
              <a:rPr lang="ja-JP" altLang="en-US" sz="1400" b="1" dirty="0">
                <a:latin typeface="+mj-lt"/>
              </a:rPr>
              <a:t>↓</a:t>
            </a:r>
            <a:endParaRPr lang="en-US" altLang="ja-JP" sz="1400" b="1" dirty="0">
              <a:latin typeface="+mj-lt"/>
            </a:endParaRPr>
          </a:p>
          <a:p>
            <a:pPr algn="ctr"/>
            <a:r>
              <a:rPr lang="ja-JP" altLang="en-US" sz="1400" dirty="0">
                <a:latin typeface="+mj-lt"/>
              </a:rPr>
              <a:t>多数決により、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と判断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D96848-3B40-4717-8AC9-4ED9E5E1EA3D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2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>
                <a:latin typeface="+mj-lt"/>
              </a:rPr>
              <a:t>R</a:t>
            </a:r>
            <a:r>
              <a:rPr kumimoji="1" lang="ja-JP" altLang="en-US" sz="3600" dirty="0">
                <a:latin typeface="+mj-lt"/>
              </a:rPr>
              <a:t>で</a:t>
            </a:r>
            <a:r>
              <a:rPr lang="en-US" altLang="ja-JP" sz="3600" dirty="0">
                <a:latin typeface="+mj-lt"/>
              </a:rPr>
              <a:t>ensemble (</a:t>
            </a:r>
            <a:r>
              <a:rPr lang="ja-JP" altLang="en-US" sz="3600" dirty="0">
                <a:latin typeface="+mj-lt"/>
              </a:rPr>
              <a:t>一部＠</a:t>
            </a:r>
            <a:r>
              <a:rPr lang="en-US" altLang="ja-JP" sz="3600" dirty="0">
                <a:latin typeface="+mj-lt"/>
              </a:rPr>
              <a:t>CRAN) 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5198FC-3579-4185-8EEE-8929CF6B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6" y="2276872"/>
            <a:ext cx="8680708" cy="15841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EAEA97-4227-4A04-AEAB-7B00D7B5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653136"/>
            <a:ext cx="8680708" cy="11906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4CE61C-6250-4BC9-A065-9D6F61E21B14}"/>
              </a:ext>
            </a:extLst>
          </p:cNvPr>
          <p:cNvSpPr/>
          <p:nvPr/>
        </p:nvSpPr>
        <p:spPr>
          <a:xfrm>
            <a:off x="231646" y="1628800"/>
            <a:ext cx="66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+mj-lt"/>
              </a:rPr>
              <a:t>CRAN Task View: Machine Learning &amp; Statistical Learning</a:t>
            </a:r>
          </a:p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Random Forest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E1926AD-2FA3-4E50-AF22-F8D7D6D5198C}"/>
              </a:ext>
            </a:extLst>
          </p:cNvPr>
          <p:cNvSpPr/>
          <p:nvPr/>
        </p:nvSpPr>
        <p:spPr>
          <a:xfrm>
            <a:off x="231646" y="4273232"/>
            <a:ext cx="6644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Boosting and Gradient Descent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23234D-DA63-41BE-98F0-C429FC0681A2}"/>
              </a:ext>
            </a:extLst>
          </p:cNvPr>
          <p:cNvSpPr/>
          <p:nvPr/>
        </p:nvSpPr>
        <p:spPr>
          <a:xfrm>
            <a:off x="35496" y="6382489"/>
            <a:ext cx="7416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CRAN Task View: Machine Learning &amp; Statistical Learning</a:t>
            </a:r>
          </a:p>
          <a:p>
            <a:r>
              <a:rPr lang="en-US" altLang="ja-JP" sz="1050" dirty="0">
                <a:latin typeface="+mj-lt"/>
                <a:hlinkClick r:id="rId5"/>
              </a:rPr>
              <a:t>https://cran.r-project.org/web/views/MachineLearning.html</a:t>
            </a:r>
            <a:r>
              <a:rPr lang="ja-JP" altLang="en-US" sz="1050" dirty="0">
                <a:latin typeface="+mj-lt"/>
              </a:rPr>
              <a:t>　</a:t>
            </a:r>
            <a:endParaRPr lang="en-US" altLang="ja-JP" sz="1050" dirty="0">
              <a:latin typeface="+mj-lt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D3A375-51B7-41BE-88C7-CED30D3AB373}"/>
              </a:ext>
            </a:extLst>
          </p:cNvPr>
          <p:cNvSpPr/>
          <p:nvPr/>
        </p:nvSpPr>
        <p:spPr>
          <a:xfrm>
            <a:off x="0" y="-4775"/>
            <a:ext cx="27558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5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変数の重要度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5" name="Picture 2" descr="C:\Users\130182\Desktop\RF_imp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5" y="3521772"/>
            <a:ext cx="3264025" cy="32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7200" y="3861048"/>
            <a:ext cx="5422304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/>
              <a:t>ある特徴変数をノイズ化したときの精度低下にもとづいて、</a:t>
            </a:r>
            <a:endParaRPr lang="en-US" altLang="ja-JP" dirty="0"/>
          </a:p>
          <a:p>
            <a:r>
              <a:rPr lang="ja-JP" altLang="en-US" dirty="0"/>
              <a:t>その変数の予測精度への相対的な重要性を評価する</a:t>
            </a:r>
            <a:endParaRPr lang="en-US" altLang="ja-JP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89E41A-C1F6-493C-B352-6009BA1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057E60-F1F1-4F50-8545-E4E8A861DB2E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37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各特徴量の貢献度と感度</a:t>
            </a:r>
            <a:r>
              <a:rPr kumimoji="1" lang="ja-JP" altLang="en-US" sz="3600" dirty="0">
                <a:latin typeface="+mj-lt"/>
              </a:rPr>
              <a:t>分析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2002"/>
            <a:ext cx="5863036" cy="4397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各特徴量の貢献度を評価する　</a:t>
            </a:r>
            <a:r>
              <a:rPr lang="en-US" altLang="ja-JP" sz="1050" dirty="0"/>
              <a:t>in</a:t>
            </a:r>
            <a:r>
              <a:rPr lang="ja-JP" altLang="en-US" sz="1050" dirty="0"/>
              <a:t> </a:t>
            </a:r>
            <a:r>
              <a:rPr lang="en-US" altLang="ja-JP" sz="1050" dirty="0"/>
              <a:t>”</a:t>
            </a:r>
            <a:r>
              <a:rPr lang="en-US" altLang="ja-JP" sz="1050" dirty="0" err="1"/>
              <a:t>forestFloor</a:t>
            </a:r>
            <a:r>
              <a:rPr lang="ja-JP" altLang="en-US" sz="1050" dirty="0"/>
              <a:t>パッケージを使った</a:t>
            </a:r>
            <a:r>
              <a:rPr lang="en-US" altLang="ja-JP" sz="1050" dirty="0" err="1"/>
              <a:t>randomForest</a:t>
            </a:r>
            <a:r>
              <a:rPr lang="ja-JP" altLang="en-US" sz="1050" dirty="0"/>
              <a:t>の感度分析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4"/>
              </a:rPr>
              <a:t>https://www.slideshare.net/kato_kohaku/sensitivity-analysis-usingforestfloor</a:t>
            </a:r>
            <a:r>
              <a:rPr lang="ja-JP" altLang="en-US" sz="1050" dirty="0"/>
              <a:t>　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#55</a:t>
            </a:r>
            <a:endParaRPr lang="ja-JP" altLang="en-US" sz="2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E21C1A-194C-4A51-B8BB-7D65C3661E04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54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各特徴量の貢献度（</a:t>
            </a:r>
            <a:r>
              <a:rPr kumimoji="1" lang="en-US" altLang="ja-JP" sz="3600" dirty="0" err="1">
                <a:latin typeface="+mj-lt"/>
              </a:rPr>
              <a:t>XGBoost</a:t>
            </a:r>
            <a:r>
              <a:rPr kumimoji="1" lang="ja-JP" altLang="en-US" sz="3600" dirty="0">
                <a:latin typeface="+mj-lt"/>
              </a:rPr>
              <a:t>版）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88409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0086" y="6397878"/>
            <a:ext cx="87183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xgboostExplainer</a:t>
            </a:r>
            <a:r>
              <a:rPr lang="ja-JP" altLang="en-US" sz="1050" dirty="0"/>
              <a:t>による各特徴量の貢献度の可視化</a:t>
            </a:r>
            <a:r>
              <a:rPr lang="en-US" altLang="ja-JP" sz="1050" dirty="0"/>
              <a:t> in “</a:t>
            </a:r>
            <a:r>
              <a:rPr lang="en-US" altLang="ja-JP" sz="1050" dirty="0" err="1"/>
              <a:t>xgboost</a:t>
            </a:r>
            <a:r>
              <a:rPr lang="en-US" altLang="ja-JP" sz="1050" dirty="0"/>
              <a:t> </a:t>
            </a:r>
            <a:r>
              <a:rPr lang="ja-JP" altLang="en-US" sz="1050" dirty="0"/>
              <a:t>の中を覗いてみる“</a:t>
            </a:r>
            <a:endParaRPr lang="en-US" altLang="ja-JP" sz="1050" dirty="0"/>
          </a:p>
          <a:p>
            <a:r>
              <a:rPr lang="en-US" altLang="ja-JP" sz="1050" dirty="0">
                <a:hlinkClick r:id="rId3"/>
              </a:rPr>
              <a:t>https://qiita.com/vascoosx/items/efb3177ecf2ead5d8ce0</a:t>
            </a:r>
            <a:r>
              <a:rPr lang="ja-JP" altLang="en-US" sz="1050" dirty="0"/>
              <a:t>　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8F4FB1-088B-40D7-9606-CE93CA46E828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88065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みら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テンプレート英文">
  <a:themeElements>
    <a:clrScheme name="テンプレート英文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テンプレート英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lnDef>
  </a:objectDefaults>
  <a:extraClrSchemeLst>
    <a:extraClrScheme>
      <a:clrScheme name="テンプレート英文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テンプレート英文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みらか</Template>
  <TotalTime>5472</TotalTime>
  <Words>1166</Words>
  <Application>Microsoft Office PowerPoint</Application>
  <PresentationFormat>画面に合わせる (4:3)</PresentationFormat>
  <Paragraphs>216</Paragraphs>
  <Slides>28</Slides>
  <Notes>22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44" baseType="lpstr">
      <vt:lpstr>Andale Sans UI</vt:lpstr>
      <vt:lpstr>HGP創英角ﾎﾟｯﾌﾟ体</vt:lpstr>
      <vt:lpstr>HGS創英角ﾎﾟｯﾌﾟ体</vt:lpstr>
      <vt:lpstr>Meiryo UI</vt:lpstr>
      <vt:lpstr>ＭＳ Ｐゴシック</vt:lpstr>
      <vt:lpstr>StarSymbol</vt:lpstr>
      <vt:lpstr>Arial</vt:lpstr>
      <vt:lpstr>Arial Black</vt:lpstr>
      <vt:lpstr>Calibri</vt:lpstr>
      <vt:lpstr>Tahoma</vt:lpstr>
      <vt:lpstr>Times New Roman</vt:lpstr>
      <vt:lpstr>Wingdings</vt:lpstr>
      <vt:lpstr>みらか</vt:lpstr>
      <vt:lpstr>テンプレート英文</vt:lpstr>
      <vt:lpstr>クラリティ</vt:lpstr>
      <vt:lpstr>Photo Editor Photo</vt:lpstr>
      <vt:lpstr>PowerPoint プレゼンテーション</vt:lpstr>
      <vt:lpstr>森を見て枝を矯める</vt:lpstr>
      <vt:lpstr>PowerPoint プレゼンテーション</vt:lpstr>
      <vt:lpstr>予測は決定木（弱学習器）</vt:lpstr>
      <vt:lpstr>各決定木の予測結果を結合（予測を多数決する場合）</vt:lpstr>
      <vt:lpstr>Rでensemble (一部＠CRAN) </vt:lpstr>
      <vt:lpstr>変数の重要度</vt:lpstr>
      <vt:lpstr>各特徴量の貢献度と感度分析</vt:lpstr>
      <vt:lpstr>各特徴量の貢献度（XGBoost版）</vt:lpstr>
      <vt:lpstr>欠損値の補完</vt:lpstr>
      <vt:lpstr>ルール抽出・要約</vt:lpstr>
      <vt:lpstr>INTERPRETABILITY</vt:lpstr>
      <vt:lpstr>利用者に納得感を与える変数選択法</vt:lpstr>
      <vt:lpstr>PowerPoint プレゼンテーション</vt:lpstr>
      <vt:lpstr>どの変数をどう変えたら予測が変わるか？</vt:lpstr>
      <vt:lpstr>アイデア ＝ 予測結果を変えたい</vt:lpstr>
      <vt:lpstr>アイデア ＝決定境界の反対側にシフト</vt:lpstr>
      <vt:lpstr>アイデア：ε-satisfactory instance</vt:lpstr>
      <vt:lpstr>アルゴリズム</vt:lpstr>
      <vt:lpstr>多クラス分類にも自然に拡張可能</vt:lpstr>
      <vt:lpstr>作った</vt:lpstr>
      <vt:lpstr>論文中の適用例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PowerPoint プレゼンテーション</vt:lpstr>
      <vt:lpstr>参考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RandomForestで分類ルールを知りたい</dc:title>
  <dc:creator>130182</dc:creator>
  <cp:lastModifiedBy>kato</cp:lastModifiedBy>
  <cp:revision>199</cp:revision>
  <dcterms:created xsi:type="dcterms:W3CDTF">2015-04-02T02:41:39Z</dcterms:created>
  <dcterms:modified xsi:type="dcterms:W3CDTF">2018-01-14T12:27:52Z</dcterms:modified>
</cp:coreProperties>
</file>